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17"/>
  </p:notesMasterIdLst>
  <p:sldIdLst>
    <p:sldId id="257" r:id="rId3"/>
    <p:sldId id="736" r:id="rId4"/>
    <p:sldId id="737" r:id="rId5"/>
    <p:sldId id="738" r:id="rId6"/>
    <p:sldId id="263" r:id="rId7"/>
    <p:sldId id="733" r:id="rId8"/>
    <p:sldId id="734" r:id="rId9"/>
    <p:sldId id="735" r:id="rId10"/>
    <p:sldId id="727" r:id="rId11"/>
    <p:sldId id="729" r:id="rId12"/>
    <p:sldId id="730" r:id="rId13"/>
    <p:sldId id="731" r:id="rId14"/>
    <p:sldId id="728" r:id="rId15"/>
    <p:sldId id="73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540311"/>
    <a:srgbClr val="411B31"/>
    <a:srgbClr val="002060"/>
    <a:srgbClr val="793A2C"/>
    <a:srgbClr val="FF6727"/>
    <a:srgbClr val="4C2C2E"/>
    <a:srgbClr val="E99A78"/>
    <a:srgbClr val="CA1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155079-E081-4E46-A4C4-87F4DAFD2B5A}" v="922" dt="2025-10-24T23:00:09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668F3AC5-37B3-4971-8FAF-596261E67C9E}"/>
    <pc:docChg chg="undo custSel addSld modSld sldOrd">
      <pc:chgData name="Jha, Aryan Ritwajeet" userId="2aad577e-539b-449b-83a6-8d411f484b4d" providerId="ADAL" clId="{668F3AC5-37B3-4971-8FAF-596261E67C9E}" dt="2025-10-24T23:00:32.940" v="2205" actId="20577"/>
      <pc:docMkLst>
        <pc:docMk/>
      </pc:docMkLst>
      <pc:sldChg chg="modSp mod">
        <pc:chgData name="Jha, Aryan Ritwajeet" userId="2aad577e-539b-449b-83a6-8d411f484b4d" providerId="ADAL" clId="{668F3AC5-37B3-4971-8FAF-596261E67C9E}" dt="2025-10-24T22:33:35.271" v="15" actId="14100"/>
        <pc:sldMkLst>
          <pc:docMk/>
          <pc:sldMk cId="3211284466" sldId="257"/>
        </pc:sldMkLst>
        <pc:spChg chg="mod">
          <ac:chgData name="Jha, Aryan Ritwajeet" userId="2aad577e-539b-449b-83a6-8d411f484b4d" providerId="ADAL" clId="{668F3AC5-37B3-4971-8FAF-596261E67C9E}" dt="2025-10-24T22:33:35.271" v="15" actId="14100"/>
          <ac:spMkLst>
            <pc:docMk/>
            <pc:sldMk cId="3211284466" sldId="257"/>
            <ac:spMk id="3" creationId="{2BE68964-B8D8-4EBC-B9D3-CCA6FA2AC332}"/>
          </ac:spMkLst>
        </pc:spChg>
      </pc:sldChg>
      <pc:sldChg chg="delSp modSp mod ord">
        <pc:chgData name="Jha, Aryan Ritwajeet" userId="2aad577e-539b-449b-83a6-8d411f484b4d" providerId="ADAL" clId="{668F3AC5-37B3-4971-8FAF-596261E67C9E}" dt="2025-10-24T22:33:27.144" v="14" actId="20577"/>
        <pc:sldMkLst>
          <pc:docMk/>
          <pc:sldMk cId="1250088654" sldId="263"/>
        </pc:sldMkLst>
        <pc:spChg chg="mod">
          <ac:chgData name="Jha, Aryan Ritwajeet" userId="2aad577e-539b-449b-83a6-8d411f484b4d" providerId="ADAL" clId="{668F3AC5-37B3-4971-8FAF-596261E67C9E}" dt="2025-10-24T22:33:27.144" v="14" actId="20577"/>
          <ac:spMkLst>
            <pc:docMk/>
            <pc:sldMk cId="1250088654" sldId="263"/>
            <ac:spMk id="2" creationId="{786EFD78-9464-2D37-C53B-28E5A1A2A48E}"/>
          </ac:spMkLst>
        </pc:spChg>
        <pc:graphicFrameChg chg="del">
          <ac:chgData name="Jha, Aryan Ritwajeet" userId="2aad577e-539b-449b-83a6-8d411f484b4d" providerId="ADAL" clId="{668F3AC5-37B3-4971-8FAF-596261E67C9E}" dt="2025-10-24T22:33:03.692" v="2" actId="478"/>
          <ac:graphicFrameMkLst>
            <pc:docMk/>
            <pc:sldMk cId="1250088654" sldId="263"/>
            <ac:graphicFrameMk id="3" creationId="{68B611F0-EA4A-B7BC-D81F-F1F67702246A}"/>
          </ac:graphicFrameMkLst>
        </pc:graphicFrameChg>
      </pc:sldChg>
      <pc:sldChg chg="addSp modSp new mod">
        <pc:chgData name="Jha, Aryan Ritwajeet" userId="2aad577e-539b-449b-83a6-8d411f484b4d" providerId="ADAL" clId="{668F3AC5-37B3-4971-8FAF-596261E67C9E}" dt="2025-10-24T22:48:14.428" v="912" actId="13926"/>
        <pc:sldMkLst>
          <pc:docMk/>
          <pc:sldMk cId="1773117544" sldId="736"/>
        </pc:sldMkLst>
        <pc:spChg chg="mod">
          <ac:chgData name="Jha, Aryan Ritwajeet" userId="2aad577e-539b-449b-83a6-8d411f484b4d" providerId="ADAL" clId="{668F3AC5-37B3-4971-8FAF-596261E67C9E}" dt="2025-10-24T22:40:04.872" v="595" actId="1076"/>
          <ac:spMkLst>
            <pc:docMk/>
            <pc:sldMk cId="1773117544" sldId="736"/>
            <ac:spMk id="2" creationId="{15ABC930-3102-03BF-A368-F53F16C87520}"/>
          </ac:spMkLst>
        </pc:spChg>
        <pc:spChg chg="mod">
          <ac:chgData name="Jha, Aryan Ritwajeet" userId="2aad577e-539b-449b-83a6-8d411f484b4d" providerId="ADAL" clId="{668F3AC5-37B3-4971-8FAF-596261E67C9E}" dt="2025-10-24T22:48:14.428" v="912" actId="13926"/>
          <ac:spMkLst>
            <pc:docMk/>
            <pc:sldMk cId="1773117544" sldId="736"/>
            <ac:spMk id="3" creationId="{EC922F76-7263-19C2-AB7D-F2B0400F8937}"/>
          </ac:spMkLst>
        </pc:spChg>
        <pc:picChg chg="add mod">
          <ac:chgData name="Jha, Aryan Ritwajeet" userId="2aad577e-539b-449b-83a6-8d411f484b4d" providerId="ADAL" clId="{668F3AC5-37B3-4971-8FAF-596261E67C9E}" dt="2025-10-24T22:42:35.683" v="747" actId="1076"/>
          <ac:picMkLst>
            <pc:docMk/>
            <pc:sldMk cId="1773117544" sldId="736"/>
            <ac:picMk id="5" creationId="{F7716A9B-AFAE-B0A8-2E5A-7B095B092D7B}"/>
          </ac:picMkLst>
        </pc:picChg>
      </pc:sldChg>
      <pc:sldChg chg="modSp add mod ord">
        <pc:chgData name="Jha, Aryan Ritwajeet" userId="2aad577e-539b-449b-83a6-8d411f484b4d" providerId="ADAL" clId="{668F3AC5-37B3-4971-8FAF-596261E67C9E}" dt="2025-10-24T22:55:51.949" v="1675" actId="20577"/>
        <pc:sldMkLst>
          <pc:docMk/>
          <pc:sldMk cId="3269729622" sldId="737"/>
        </pc:sldMkLst>
        <pc:spChg chg="mod">
          <ac:chgData name="Jha, Aryan Ritwajeet" userId="2aad577e-539b-449b-83a6-8d411f484b4d" providerId="ADAL" clId="{668F3AC5-37B3-4971-8FAF-596261E67C9E}" dt="2025-10-24T22:55:51.949" v="1675" actId="20577"/>
          <ac:spMkLst>
            <pc:docMk/>
            <pc:sldMk cId="3269729622" sldId="737"/>
            <ac:spMk id="3" creationId="{2B3F1DF1-DD13-7F91-7FC8-A7EB0113CCC4}"/>
          </ac:spMkLst>
        </pc:spChg>
        <pc:picChg chg="mod">
          <ac:chgData name="Jha, Aryan Ritwajeet" userId="2aad577e-539b-449b-83a6-8d411f484b4d" providerId="ADAL" clId="{668F3AC5-37B3-4971-8FAF-596261E67C9E}" dt="2025-10-24T22:44:08.389" v="762" actId="14826"/>
          <ac:picMkLst>
            <pc:docMk/>
            <pc:sldMk cId="3269729622" sldId="737"/>
            <ac:picMk id="5" creationId="{09FC8B31-480B-1F06-3AF6-6043B72B6750}"/>
          </ac:picMkLst>
        </pc:picChg>
      </pc:sldChg>
      <pc:sldChg chg="modSp add mod">
        <pc:chgData name="Jha, Aryan Ritwajeet" userId="2aad577e-539b-449b-83a6-8d411f484b4d" providerId="ADAL" clId="{668F3AC5-37B3-4971-8FAF-596261E67C9E}" dt="2025-10-24T23:00:32.940" v="2205" actId="20577"/>
        <pc:sldMkLst>
          <pc:docMk/>
          <pc:sldMk cId="491263313" sldId="738"/>
        </pc:sldMkLst>
        <pc:spChg chg="mod">
          <ac:chgData name="Jha, Aryan Ritwajeet" userId="2aad577e-539b-449b-83a6-8d411f484b4d" providerId="ADAL" clId="{668F3AC5-37B3-4971-8FAF-596261E67C9E}" dt="2025-10-24T23:00:32.940" v="2205" actId="20577"/>
          <ac:spMkLst>
            <pc:docMk/>
            <pc:sldMk cId="491263313" sldId="738"/>
            <ac:spMk id="3" creationId="{5EA83813-4C51-C2AE-5916-5C4D53B534E5}"/>
          </ac:spMkLst>
        </pc:spChg>
        <pc:picChg chg="mod">
          <ac:chgData name="Jha, Aryan Ritwajeet" userId="2aad577e-539b-449b-83a6-8d411f484b4d" providerId="ADAL" clId="{668F3AC5-37B3-4971-8FAF-596261E67C9E}" dt="2025-10-24T22:57:04.359" v="1679" actId="14100"/>
          <ac:picMkLst>
            <pc:docMk/>
            <pc:sldMk cId="491263313" sldId="738"/>
            <ac:picMk id="5" creationId="{06C2F0DE-BEB0-1A53-3A5B-37CAE62AA5C6}"/>
          </ac:picMkLst>
        </pc:picChg>
      </pc:sldChg>
    </pc:docChg>
  </pc:docChgLst>
  <pc:docChgLst>
    <pc:chgData name="Jha, Aryan Ritwajeet" userId="2aad577e-539b-449b-83a6-8d411f484b4d" providerId="ADAL" clId="{A4B48081-0CD9-4DBB-BF52-ACFCDC9845A1}"/>
    <pc:docChg chg="undo custSel addSld modSld sldOrd">
      <pc:chgData name="Jha, Aryan Ritwajeet" userId="2aad577e-539b-449b-83a6-8d411f484b4d" providerId="ADAL" clId="{A4B48081-0CD9-4DBB-BF52-ACFCDC9845A1}" dt="2025-09-16T01:46:53.131" v="3546" actId="20577"/>
      <pc:docMkLst>
        <pc:docMk/>
      </pc:docMkLst>
      <pc:sldChg chg="add">
        <pc:chgData name="Jha, Aryan Ritwajeet" userId="2aad577e-539b-449b-83a6-8d411f484b4d" providerId="ADAL" clId="{A4B48081-0CD9-4DBB-BF52-ACFCDC9845A1}" dt="2025-09-16T01:06:52.595" v="1704"/>
        <pc:sldMkLst>
          <pc:docMk/>
          <pc:sldMk cId="1250088654" sldId="263"/>
        </pc:sldMkLst>
      </pc:sldChg>
      <pc:sldChg chg="addSp modSp mod">
        <pc:chgData name="Jha, Aryan Ritwajeet" userId="2aad577e-539b-449b-83a6-8d411f484b4d" providerId="ADAL" clId="{A4B48081-0CD9-4DBB-BF52-ACFCDC9845A1}" dt="2025-09-09T19:49:21.421" v="604" actId="113"/>
        <pc:sldMkLst>
          <pc:docMk/>
          <pc:sldMk cId="2596443258" sldId="727"/>
        </pc:sldMkLst>
      </pc:sldChg>
      <pc:sldChg chg="addSp delSp modSp new mod">
        <pc:chgData name="Jha, Aryan Ritwajeet" userId="2aad577e-539b-449b-83a6-8d411f484b4d" providerId="ADAL" clId="{A4B48081-0CD9-4DBB-BF52-ACFCDC9845A1}" dt="2025-09-09T20:00:42.857" v="1644" actId="478"/>
        <pc:sldMkLst>
          <pc:docMk/>
          <pc:sldMk cId="810812140" sldId="728"/>
        </pc:sldMkLst>
      </pc:sldChg>
      <pc:sldChg chg="modSp add mod">
        <pc:chgData name="Jha, Aryan Ritwajeet" userId="2aad577e-539b-449b-83a6-8d411f484b4d" providerId="ADAL" clId="{A4B48081-0CD9-4DBB-BF52-ACFCDC9845A1}" dt="2025-09-09T19:53:26.891" v="979" actId="20577"/>
        <pc:sldMkLst>
          <pc:docMk/>
          <pc:sldMk cId="113209233" sldId="729"/>
        </pc:sldMkLst>
      </pc:sldChg>
      <pc:sldChg chg="addSp delSp modSp add mod">
        <pc:chgData name="Jha, Aryan Ritwajeet" userId="2aad577e-539b-449b-83a6-8d411f484b4d" providerId="ADAL" clId="{A4B48081-0CD9-4DBB-BF52-ACFCDC9845A1}" dt="2025-09-09T19:56:52.107" v="1240" actId="404"/>
        <pc:sldMkLst>
          <pc:docMk/>
          <pc:sldMk cId="2833867635" sldId="730"/>
        </pc:sldMkLst>
      </pc:sldChg>
      <pc:sldChg chg="addSp delSp modSp add mod">
        <pc:chgData name="Jha, Aryan Ritwajeet" userId="2aad577e-539b-449b-83a6-8d411f484b4d" providerId="ADAL" clId="{A4B48081-0CD9-4DBB-BF52-ACFCDC9845A1}" dt="2025-09-09T19:59:16.837" v="1427" actId="1076"/>
        <pc:sldMkLst>
          <pc:docMk/>
          <pc:sldMk cId="682246142" sldId="731"/>
        </pc:sldMkLst>
      </pc:sldChg>
      <pc:sldChg chg="addSp delSp modSp new mod">
        <pc:chgData name="Jha, Aryan Ritwajeet" userId="2aad577e-539b-449b-83a6-8d411f484b4d" providerId="ADAL" clId="{A4B48081-0CD9-4DBB-BF52-ACFCDC9845A1}" dt="2025-09-09T20:02:52.856" v="1703" actId="1076"/>
        <pc:sldMkLst>
          <pc:docMk/>
          <pc:sldMk cId="4127699989" sldId="732"/>
        </pc:sldMkLst>
      </pc:sldChg>
      <pc:sldChg chg="addSp delSp modSp add mod ord">
        <pc:chgData name="Jha, Aryan Ritwajeet" userId="2aad577e-539b-449b-83a6-8d411f484b4d" providerId="ADAL" clId="{A4B48081-0CD9-4DBB-BF52-ACFCDC9845A1}" dt="2025-09-16T01:39:13.665" v="3184" actId="14100"/>
        <pc:sldMkLst>
          <pc:docMk/>
          <pc:sldMk cId="2162991628" sldId="733"/>
        </pc:sldMkLst>
      </pc:sldChg>
      <pc:sldChg chg="addSp delSp modSp add mod">
        <pc:chgData name="Jha, Aryan Ritwajeet" userId="2aad577e-539b-449b-83a6-8d411f484b4d" providerId="ADAL" clId="{A4B48081-0CD9-4DBB-BF52-ACFCDC9845A1}" dt="2025-09-16T01:40:23.676" v="3192" actId="208"/>
        <pc:sldMkLst>
          <pc:docMk/>
          <pc:sldMk cId="3922702435" sldId="734"/>
        </pc:sldMkLst>
      </pc:sldChg>
      <pc:sldChg chg="modSp add mod">
        <pc:chgData name="Jha, Aryan Ritwajeet" userId="2aad577e-539b-449b-83a6-8d411f484b4d" providerId="ADAL" clId="{A4B48081-0CD9-4DBB-BF52-ACFCDC9845A1}" dt="2025-09-16T01:46:53.131" v="3546" actId="20577"/>
        <pc:sldMkLst>
          <pc:docMk/>
          <pc:sldMk cId="2990798642" sldId="73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750DB-2491-4355-9E0E-9DD5B186C843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A938C-A6F3-43EB-9BCC-52BC00C4CB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425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pattFill prst="pct80">
          <a:fgClr>
            <a:schemeClr val="accent5">
              <a:lumMod val="50000"/>
            </a:schemeClr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5" y="2965816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accent3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accent3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14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bg>
      <p:bgPr>
        <a:pattFill prst="smConfetti">
          <a:fgClr>
            <a:schemeClr val="accent1"/>
          </a:fgClr>
          <a:bgClr>
            <a:schemeClr val="accent5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  <a:ln>
            <a:solidFill>
              <a:srgbClr val="92D050"/>
            </a:solidFill>
          </a:ln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rgbClr val="92D050"/>
            </a:solidFill>
          </a:ln>
        </p:spPr>
        <p:txBody>
          <a:bodyPr anchor="t" anchorCtr="0"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3026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1941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34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>
              <a:lumMod val="50000"/>
            </a:schemeClr>
          </a:fgClr>
          <a:bgClr>
            <a:schemeClr val="accent5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25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10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ieeexplore.ieee.org/ielx7/59/6563116/06507355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accent5">
              <a:lumMod val="50000"/>
            </a:schemeClr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947" y="2486988"/>
            <a:ext cx="9520106" cy="582873"/>
          </a:xfrm>
          <a:ln w="12700">
            <a:solidFill>
              <a:srgbClr val="92D050"/>
            </a:solidFill>
          </a:ln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</a:rPr>
              <a:t>Multiple Source Optimal Power Flow</a:t>
            </a:r>
            <a:endParaRPr lang="en-US" sz="5400" b="0" i="1" dirty="0">
              <a:solidFill>
                <a:schemeClr val="accent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2101"/>
            <a:ext cx="9144000" cy="2033358"/>
          </a:xfrm>
          <a:ln>
            <a:solidFill>
              <a:srgbClr val="92D05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i="1" dirty="0">
                <a:solidFill>
                  <a:schemeClr val="accent3"/>
                </a:solidFill>
              </a:rPr>
              <a:t>Aryan Ritwajeet Jha</a:t>
            </a:r>
          </a:p>
          <a:p>
            <a:pPr algn="ctr"/>
            <a:r>
              <a:rPr lang="en-US" sz="1800" i="1" dirty="0">
                <a:solidFill>
                  <a:schemeClr val="accent3"/>
                </a:solidFill>
              </a:rPr>
              <a:t>Pursuing PhD ECE (Power Systems)</a:t>
            </a:r>
          </a:p>
          <a:p>
            <a:pPr algn="ctr"/>
            <a:r>
              <a:rPr lang="en-US" sz="1800" i="1" dirty="0">
                <a:solidFill>
                  <a:schemeClr val="accent3"/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F2FE4-46D5-FB87-1E08-049F4847F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7BCF-3CBA-B242-38E4-976A46A5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using BFM-NL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245A8-5BFB-85C1-A85F-2866BBC2B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7" y="2248664"/>
            <a:ext cx="6045490" cy="4286531"/>
          </a:xfrm>
        </p:spPr>
        <p:txBody>
          <a:bodyPr/>
          <a:lstStyle/>
          <a:p>
            <a:r>
              <a:rPr lang="en-US" dirty="0"/>
              <a:t>Using Branch Flow Model (Nonlinear) I can optimize for the optimal power flow of the network – note that BFM does not take into consideration (relative) voltage angles of the substations.</a:t>
            </a:r>
          </a:p>
          <a:p>
            <a:endParaRPr lang="en-US" dirty="0"/>
          </a:p>
          <a:p>
            <a:r>
              <a:rPr lang="en-US" dirty="0"/>
              <a:t>Is the modelling (and thus the solution) even correct?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35EBD-05BA-B50D-7423-696D7BF9E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7444" y="2384686"/>
            <a:ext cx="4296359" cy="356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DDC90-6318-D1DF-2B93-D88EF905F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FCE7-A99E-4FBB-B539-E34D6C08F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using BFM-NL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83101F-D8F0-4284-9535-15792E34B2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6045490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Is the modelling (and thus the solution) even correct?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hlinkClick r:id="rId2" tooltip="https://ieeexplore.ieee.org/ielx7/59/6563116/06507355.pdf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BFM-NL-reference-paper-</a:t>
                </a:r>
                <a:r>
                  <a:rPr lang="en-US" dirty="0" err="1">
                    <a:solidFill>
                      <a:schemeClr val="accent6">
                        <a:lumMod val="40000"/>
                        <a:lumOff val="60000"/>
                      </a:schemeClr>
                    </a:solidFill>
                    <a:hlinkClick r:id="rId2" tooltip="https://ieeexplore.ieee.org/ielx7/59/6563116/06507355.pdf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SHLow</a:t>
                </a:r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  <a:p>
                <a:r>
                  <a:rPr lang="en-US" dirty="0"/>
                  <a:t> </a:t>
                </a:r>
              </a:p>
              <a:p>
                <a:r>
                  <a:rPr lang="en-US" sz="1800" dirty="0"/>
                  <a:t>Technically the branch flow model </a:t>
                </a:r>
                <a:r>
                  <a:rPr lang="en-US" sz="1800" i="1" dirty="0"/>
                  <a:t>just </a:t>
                </a:r>
                <a:r>
                  <a:rPr lang="en-US" sz="1800" dirty="0"/>
                  <a:t>allows for multiple 'parent' nodes for each node. So my </a:t>
                </a:r>
                <a:r>
                  <a:rPr lang="en-US" sz="1800" b="1" dirty="0"/>
                  <a:t>current formulation shouldn't be incorrect</a:t>
                </a:r>
                <a:r>
                  <a:rPr lang="en-US" sz="1800" dirty="0"/>
                  <a:t>.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But only listing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 isn’t enough any longer, need to tell angles as well, in particular the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dirty="0"/>
                  <a:t> value assumed for substation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800" dirty="0"/>
                  <a:t> for this solution (if this is even a non-fake solution!)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83101F-D8F0-4284-9535-15792E34B2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6045490" cy="4286531"/>
              </a:xfrm>
              <a:blipFill>
                <a:blip r:embed="rId3"/>
                <a:stretch>
                  <a:fillRect l="-3018" t="-2979" r="-1107" b="-2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4F498BD-BDE4-3B2C-CB89-D2FA7FF5F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1493" y="162694"/>
            <a:ext cx="3025316" cy="251247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09B40C7-C22D-9754-9D83-905F08E40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809" y="2918398"/>
            <a:ext cx="3936936" cy="367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867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81A32-9E25-2BC6-E88D-914B2C01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44C2C-8C71-56E3-D299-DC7CC9AB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using BFM-NL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2D378-A881-E87E-63F9-C4B1629E7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7" y="2248664"/>
            <a:ext cx="6045490" cy="42865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 looks like I need to study part II of the paper to understand the angle recovery process – nonunique and nontrivial for ‘meshed’ systems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A117BF-9D71-DCA4-F68A-77E05879B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896" y="-4509"/>
            <a:ext cx="2131181" cy="199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1D21DAC-62E3-446F-BD0F-09A30CCAB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1" y="3397758"/>
            <a:ext cx="5228544" cy="144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88700A9-9BC1-35F5-9371-C0C8657C6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451" y="124695"/>
            <a:ext cx="2295143" cy="15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CC08E8-A3FB-790E-BAD4-9D5E1391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9" y="4838205"/>
            <a:ext cx="4926791" cy="201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9A2A977-CC2F-B4D3-DD20-9B0674253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168" y="2271249"/>
            <a:ext cx="4018852" cy="440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246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A1D2D6-087C-4B6E-9235-456A18C049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4216690" cy="4286531"/>
              </a:xfrm>
            </p:spPr>
            <p:txBody>
              <a:bodyPr/>
              <a:lstStyle/>
              <a:p>
                <a:r>
                  <a:rPr lang="en-US" dirty="0"/>
                  <a:t>Meanwhile I’ve created the same system in OpenDSS where I am running </a:t>
                </a:r>
                <a:r>
                  <a:rPr lang="en-US" dirty="0" err="1"/>
                  <a:t>powerflows</a:t>
                </a:r>
                <a:r>
                  <a:rPr lang="en-US" dirty="0"/>
                  <a:t> for different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– it does look like our solution should have a feasible value associated with it.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A1D2D6-087C-4B6E-9235-456A18C049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4216690" cy="4286531"/>
              </a:xfrm>
              <a:blipFill>
                <a:blip r:embed="rId2"/>
                <a:stretch>
                  <a:fillRect l="-4035" t="-2979" r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16A971A-0ACA-D981-3579-6FB64C1E5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132" y="943590"/>
            <a:ext cx="6136917" cy="559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12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6AB3-040D-FF04-4730-E965E458A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Given some papers by Subho to read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386A4B-142D-9E60-6FDE-9E6EB9783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009" y="5260825"/>
            <a:ext cx="6623527" cy="1264446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97A322-9415-9983-516C-8F5187CDC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09" y="1928672"/>
            <a:ext cx="6849431" cy="2010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D8A9F-69A6-6F48-03E5-ABD3E9F75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09" y="4078971"/>
            <a:ext cx="7153275" cy="101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99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BC930-3102-03BF-A368-F53F16C87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18" y="178081"/>
            <a:ext cx="10063163" cy="1272756"/>
          </a:xfrm>
        </p:spPr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922F76-7263-19C2-AB7D-F2B0400F8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77100" y="1715264"/>
                <a:ext cx="4654550" cy="4641086"/>
              </a:xfrm>
            </p:spPr>
            <p:txBody>
              <a:bodyPr/>
              <a:lstStyle/>
              <a:p>
                <a:r>
                  <a:rPr lang="en-US" dirty="0"/>
                  <a:t>Assumed System at Hand: ‘Radial’ except for having multiple substations</a:t>
                </a:r>
              </a:p>
              <a:p>
                <a:r>
                  <a:rPr lang="en-US" dirty="0"/>
                  <a:t>‘Radiality’ here means that if all other substations were disabled, the network would be radial from the perspective of any single substation</a:t>
                </a:r>
              </a:p>
              <a:p>
                <a:r>
                  <a:rPr lang="en-US" dirty="0"/>
                  <a:t>Each substation defined by its location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𝒔𝒖𝒃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Voltage Magnitude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dirty="0"/>
                  <a:t>Voltage Angle</a:t>
                </a:r>
                <a:r>
                  <a:rPr lang="en-US" sz="1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IN" dirty="0"/>
                  <a:t> (specifically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  <a:r>
                  <a:rPr lang="en-IN" dirty="0" err="1"/>
                  <a:t>wrt</a:t>
                </a:r>
                <a:r>
                  <a:rPr lang="en-IN" dirty="0"/>
                  <a:t> reference substation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dirty="0"/>
                  <a:t> wlog)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922F76-7263-19C2-AB7D-F2B0400F8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7100" y="1715264"/>
                <a:ext cx="4654550" cy="4641086"/>
              </a:xfrm>
              <a:blipFill>
                <a:blip r:embed="rId2"/>
                <a:stretch>
                  <a:fillRect l="-3660" t="-2618" r="-1046" b="-10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7716A9B-AFAE-B0A8-2E5A-7B095B092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01" y="1715264"/>
            <a:ext cx="6490977" cy="448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17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AA4F2-7FB1-8E67-0539-C9D3DDAA6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612D5-8537-CA0F-7522-9BCA7AF3E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18" y="178081"/>
            <a:ext cx="10063163" cy="1272756"/>
          </a:xfrm>
        </p:spPr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3F1DF1-DD13-7F91-7FC8-A7EB0113CC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77100" y="1715264"/>
                <a:ext cx="4654550" cy="4641086"/>
              </a:xfrm>
            </p:spPr>
            <p:txBody>
              <a:bodyPr/>
              <a:lstStyle/>
              <a:p>
                <a:r>
                  <a:rPr lang="en-US" sz="2000" dirty="0"/>
                  <a:t>The yellow highlighted portion refers to a Minimum Spanning Tree (MST) of the network, or basically  a connected graph containing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nodes connected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/>
                  <a:t> branches. </a:t>
                </a:r>
              </a:p>
              <a:p>
                <a:r>
                  <a:rPr lang="en-US" sz="2000" dirty="0"/>
                  <a:t>BFM Paper II says that my angle relaxed solutions using BFM-</a:t>
                </a:r>
                <a:r>
                  <a:rPr lang="en-US" sz="2000" dirty="0" err="1"/>
                  <a:t>cr</a:t>
                </a:r>
                <a:r>
                  <a:rPr lang="en-US" sz="2000" dirty="0"/>
                  <a:t> will not be mapping to a feasible solution in complex domain – Need phase shifters (</a:t>
                </a:r>
                <a:r>
                  <a:rPr lang="en-US" sz="2000" dirty="0" err="1"/>
                  <a:t>ps</a:t>
                </a:r>
                <a:r>
                  <a:rPr lang="en-US" sz="2000" dirty="0"/>
                  <a:t>).</a:t>
                </a:r>
              </a:p>
              <a:p>
                <a:r>
                  <a:rPr lang="en-US" sz="2000" dirty="0"/>
                  <a:t>Minimum number of </a:t>
                </a:r>
                <a:r>
                  <a:rPr lang="en-US" sz="2000" dirty="0" err="1"/>
                  <a:t>ps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/>
                  <a:t> (in general for meshed networks it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and in this case we can imagine the substations connected via an outer loop (at transmission level) not visible at the distribution level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3F1DF1-DD13-7F91-7FC8-A7EB0113CC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7100" y="1715264"/>
                <a:ext cx="4654550" cy="4641086"/>
              </a:xfrm>
              <a:blipFill>
                <a:blip r:embed="rId2"/>
                <a:stretch>
                  <a:fillRect l="-3007" t="-2225" r="-13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9FC8B31-480B-1F06-3AF6-6043B72B6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104" y="1715264"/>
            <a:ext cx="6395571" cy="448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29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DB445-B21B-FE33-D758-B82C22D75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1AEF6-AED6-2236-9185-849E37C3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18" y="178081"/>
            <a:ext cx="10063163" cy="1272756"/>
          </a:xfrm>
        </p:spPr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83813-4C51-C2AE-5916-5C4D53B534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77100" y="1715264"/>
                <a:ext cx="4654550" cy="4641086"/>
              </a:xfrm>
            </p:spPr>
            <p:txBody>
              <a:bodyPr/>
              <a:lstStyle/>
              <a:p>
                <a:r>
                  <a:rPr lang="en-US" sz="2000" dirty="0"/>
                  <a:t>Modelling:</a:t>
                </a:r>
                <a:br>
                  <a:rPr lang="en-US" sz="2000" dirty="0"/>
                </a:br>
                <a:r>
                  <a:rPr lang="en-US" sz="2000" dirty="0"/>
                  <a:t>Model all remaining substations as generators with fixed voltages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𝑆𝑢𝑏𝑠</m:t>
                            </m:r>
                          </m:sub>
                        </m:sSub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dirty="0"/>
                  <a:t> fixed) with no limits on power dispatch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𝑆𝑢𝑏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𝑆𝑢𝑏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In transmission systems this would be a ‘PV </a:t>
                </a:r>
                <a:r>
                  <a:rPr lang="en-US" sz="2000" dirty="0" err="1"/>
                  <a:t>bus’</a:t>
                </a:r>
                <a:r>
                  <a:rPr lang="en-US" sz="2000" dirty="0"/>
                  <a:t> but for distribution systems this is can be modelled like a DER.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Put phase shifters only at the branches connecting the </a:t>
                </a:r>
                <a:r>
                  <a:rPr lang="en-US" sz="2000" dirty="0" err="1"/>
                  <a:t>PoI</a:t>
                </a:r>
                <a:r>
                  <a:rPr lang="en-US" sz="2000" dirty="0"/>
                  <a:t>(s) to the </a:t>
                </a:r>
                <a:r>
                  <a:rPr lang="en-US" sz="2000"/>
                  <a:t>MST.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83813-4C51-C2AE-5916-5C4D53B534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7100" y="1715264"/>
                <a:ext cx="4654550" cy="4641086"/>
              </a:xfrm>
              <a:blipFill>
                <a:blip r:embed="rId2"/>
                <a:stretch>
                  <a:fillRect l="-3007" t="-22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6C2F0DE-BEB0-1A53-3A5B-37CAE62AA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496" y="1715263"/>
            <a:ext cx="6030653" cy="497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63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EFD78-9464-2D37-C53B-28E5A1A2A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Latest slides here. </a:t>
            </a:r>
            <a:br>
              <a:rPr lang="en-US" sz="3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Previous slides may follow.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pic>
        <p:nvPicPr>
          <p:cNvPr id="47" name="Graphic 46" descr="Beginning">
            <a:extLst>
              <a:ext uri="{FF2B5EF4-FFF2-40B4-BE49-F238E27FC236}">
                <a16:creationId xmlns:a16="http://schemas.microsoft.com/office/drawing/2014/main" id="{A0B50FCA-C288-5680-377A-28A5294DE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088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441DF-BE91-E740-9A86-34F9804F7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BA7C8-41AD-F597-4C5B-32C33BC8F6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095" y="253044"/>
                <a:ext cx="4216690" cy="4300668"/>
              </a:xfrm>
            </p:spPr>
            <p:txBody>
              <a:bodyPr/>
              <a:lstStyle/>
              <a:p>
                <a:r>
                  <a:rPr lang="en-US" dirty="0"/>
                  <a:t>Provision to ‘test’ BFM solutions into OpenDSS incorporated.</a:t>
                </a:r>
              </a:p>
              <a:p>
                <a:r>
                  <a:rPr lang="en-US" dirty="0"/>
                  <a:t>In place of Substation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Vsource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), a generator (Gen 2) is placed with fixed values of voltage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and dispatch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as per BFM-NL optimization values.</a:t>
                </a:r>
              </a:p>
              <a:p>
                <a:r>
                  <a:rPr lang="en-US" dirty="0"/>
                  <a:t>The angles of Substation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Generator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are then retrieved post-</a:t>
                </a:r>
                <a:r>
                  <a:rPr lang="en-US" dirty="0" err="1"/>
                  <a:t>powerflow</a:t>
                </a:r>
                <a:r>
                  <a:rPr lang="en-US" dirty="0"/>
                  <a:t> to obtain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BA7C8-41AD-F597-4C5B-32C33BC8F6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095" y="253044"/>
                <a:ext cx="4216690" cy="4300668"/>
              </a:xfrm>
              <a:blipFill>
                <a:blip r:embed="rId2"/>
                <a:stretch>
                  <a:fillRect l="-4035" t="-2970" r="-5476" b="-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499A110-C163-98E8-B44E-DAFA8993D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7816" y="632694"/>
            <a:ext cx="5871056" cy="60385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5B4D53-54B4-9E0C-168B-3295C1ECE2D1}"/>
              </a:ext>
            </a:extLst>
          </p:cNvPr>
          <p:cNvSpPr/>
          <p:nvPr/>
        </p:nvSpPr>
        <p:spPr>
          <a:xfrm>
            <a:off x="5677816" y="5596128"/>
            <a:ext cx="5679032" cy="228600"/>
          </a:xfrm>
          <a:prstGeom prst="rect">
            <a:avLst/>
          </a:prstGeom>
          <a:solidFill>
            <a:srgbClr val="CA1237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E51B1B-6B56-9D7A-CEDE-6141B2904CE2}"/>
              </a:ext>
            </a:extLst>
          </p:cNvPr>
          <p:cNvSpPr/>
          <p:nvPr/>
        </p:nvSpPr>
        <p:spPr>
          <a:xfrm>
            <a:off x="5677816" y="4011168"/>
            <a:ext cx="5413856" cy="387096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BCDAA4E-4EB9-ACE5-1EB9-D2352A61FB0E}"/>
                  </a:ext>
                </a:extLst>
              </p:cNvPr>
              <p:cNvSpPr/>
              <p:nvPr/>
            </p:nvSpPr>
            <p:spPr>
              <a:xfrm>
                <a:off x="310896" y="5001768"/>
                <a:ext cx="4690872" cy="16031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Note to self: 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here is the fixed angle difference between the two substations, actually check for the bus angles from OpenDSS after Powerflow. OpenDSS does internally only ever have one slack bus, bus 2 voltage angle may have to </a:t>
                </a:r>
                <a:r>
                  <a:rPr lang="en-US" i="1" dirty="0"/>
                  <a:t>cower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BCDAA4E-4EB9-ACE5-1EB9-D2352A61F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96" y="5001768"/>
                <a:ext cx="4690872" cy="1603188"/>
              </a:xfrm>
              <a:prstGeom prst="rect">
                <a:avLst/>
              </a:prstGeom>
              <a:blipFill>
                <a:blip r:embed="rId4"/>
                <a:stretch>
                  <a:fillRect t="-6061" b="-9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BA3F50-B73D-471B-D0A8-6D11389F7117}"/>
              </a:ext>
            </a:extLst>
          </p:cNvPr>
          <p:cNvCxnSpPr>
            <a:cxnSpLocks/>
            <a:stCxn id="6" idx="1"/>
            <a:endCxn id="3" idx="3"/>
          </p:cNvCxnSpPr>
          <p:nvPr/>
        </p:nvCxnSpPr>
        <p:spPr>
          <a:xfrm flipH="1" flipV="1">
            <a:off x="5129785" y="2403378"/>
            <a:ext cx="548031" cy="3307050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991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23EC7-7040-E630-7454-0CD386B82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D31CDB-BDE6-4F36-7560-DCB14BFED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095" y="253044"/>
                <a:ext cx="4216690" cy="3175955"/>
              </a:xfrm>
            </p:spPr>
            <p:txBody>
              <a:bodyPr/>
              <a:lstStyle/>
              <a:p>
                <a:r>
                  <a:rPr lang="en-US" dirty="0"/>
                  <a:t>We can see that there’s a little mismatch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𝑆𝑢𝑏𝑠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for the two cases (although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𝑆𝑢𝑏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is almost same), despite identical dispatch from bus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. (May have to check if voltage magnitudes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exactly abided by in the two scenarios or not)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D31CDB-BDE6-4F36-7560-DCB14BFED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095" y="253044"/>
                <a:ext cx="4216690" cy="3175955"/>
              </a:xfrm>
              <a:blipFill>
                <a:blip r:embed="rId2"/>
                <a:stretch>
                  <a:fillRect l="-4035" t="-4023" b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4E9614-DD29-28BE-506F-DA0CE164F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7816" y="632694"/>
            <a:ext cx="5871056" cy="603856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D9A309-4946-FA7B-36A5-F644C356E136}"/>
              </a:ext>
            </a:extLst>
          </p:cNvPr>
          <p:cNvCxnSpPr>
            <a:cxnSpLocks/>
            <a:stCxn id="6" idx="1"/>
            <a:endCxn id="3" idx="2"/>
          </p:cNvCxnSpPr>
          <p:nvPr/>
        </p:nvCxnSpPr>
        <p:spPr>
          <a:xfrm flipH="1" flipV="1">
            <a:off x="3021440" y="3428999"/>
            <a:ext cx="2656376" cy="2281429"/>
          </a:xfrm>
          <a:prstGeom prst="straightConnector1">
            <a:avLst/>
          </a:prstGeom>
          <a:ln>
            <a:solidFill>
              <a:srgbClr val="411B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C7AE8B6-93C7-1AB6-8E8C-DCCEE04FC8A6}"/>
              </a:ext>
            </a:extLst>
          </p:cNvPr>
          <p:cNvSpPr/>
          <p:nvPr/>
        </p:nvSpPr>
        <p:spPr>
          <a:xfrm>
            <a:off x="5677816" y="5596128"/>
            <a:ext cx="5679032" cy="228600"/>
          </a:xfrm>
          <a:prstGeom prst="rect">
            <a:avLst/>
          </a:prstGeom>
          <a:solidFill>
            <a:srgbClr val="CA1237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FC203E-5C4E-7D8E-CEE2-D95CD5D561AD}"/>
              </a:ext>
            </a:extLst>
          </p:cNvPr>
          <p:cNvSpPr/>
          <p:nvPr/>
        </p:nvSpPr>
        <p:spPr>
          <a:xfrm>
            <a:off x="5677816" y="6289314"/>
            <a:ext cx="5775044" cy="228600"/>
          </a:xfrm>
          <a:prstGeom prst="rect">
            <a:avLst/>
          </a:prstGeom>
          <a:solidFill>
            <a:srgbClr val="FF6727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5F2874-4823-AAC8-A19D-43898990472D}"/>
              </a:ext>
            </a:extLst>
          </p:cNvPr>
          <p:cNvCxnSpPr>
            <a:cxnSpLocks/>
            <a:stCxn id="2" idx="1"/>
            <a:endCxn id="3" idx="2"/>
          </p:cNvCxnSpPr>
          <p:nvPr/>
        </p:nvCxnSpPr>
        <p:spPr>
          <a:xfrm flipH="1" flipV="1">
            <a:off x="3021440" y="3428999"/>
            <a:ext cx="2656376" cy="2974615"/>
          </a:xfrm>
          <a:prstGeom prst="straightConnector1">
            <a:avLst/>
          </a:prstGeom>
          <a:ln>
            <a:solidFill>
              <a:srgbClr val="793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C49785D-1357-266E-A31B-2CE761FF2E38}"/>
              </a:ext>
            </a:extLst>
          </p:cNvPr>
          <p:cNvSpPr/>
          <p:nvPr/>
        </p:nvSpPr>
        <p:spPr>
          <a:xfrm>
            <a:off x="172521" y="5411142"/>
            <a:ext cx="5212993" cy="540903"/>
          </a:xfrm>
          <a:prstGeom prst="rect">
            <a:avLst/>
          </a:prstGeom>
          <a:solidFill>
            <a:srgbClr val="411B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BFM-NL optimization: Angle constraints relaxed, solution angle unknown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D1497C8-9033-3678-08CD-DE7BC12CEC70}"/>
                  </a:ext>
                </a:extLst>
              </p:cNvPr>
              <p:cNvSpPr/>
              <p:nvPr/>
            </p:nvSpPr>
            <p:spPr>
              <a:xfrm>
                <a:off x="190808" y="6066345"/>
                <a:ext cx="5212993" cy="604911"/>
              </a:xfrm>
              <a:prstGeom prst="rect">
                <a:avLst/>
              </a:prstGeom>
              <a:solidFill>
                <a:srgbClr val="793A2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OpenDSS simulation where Substation 2 is converted a Generator with same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as BFM-NL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D1497C8-9033-3678-08CD-DE7BC12CE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08" y="6066345"/>
                <a:ext cx="5212993" cy="604911"/>
              </a:xfrm>
              <a:prstGeom prst="rect">
                <a:avLst/>
              </a:prstGeom>
              <a:blipFill>
                <a:blip r:embed="rId4"/>
                <a:stretch>
                  <a:fillRect l="-817" t="-6931" r="-1634" b="-17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E35239-DF82-BA8C-11C8-A3EA88511CE1}"/>
              </a:ext>
            </a:extLst>
          </p:cNvPr>
          <p:cNvCxnSpPr>
            <a:stCxn id="6" idx="1"/>
            <a:endCxn id="16" idx="3"/>
          </p:cNvCxnSpPr>
          <p:nvPr/>
        </p:nvCxnSpPr>
        <p:spPr>
          <a:xfrm flipH="1" flipV="1">
            <a:off x="5385514" y="5681594"/>
            <a:ext cx="292302" cy="28834"/>
          </a:xfrm>
          <a:prstGeom prst="straightConnector1">
            <a:avLst/>
          </a:prstGeom>
          <a:ln>
            <a:solidFill>
              <a:srgbClr val="411B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AF39272-2EA0-81CD-73A3-E8AB50A3E5D5}"/>
              </a:ext>
            </a:extLst>
          </p:cNvPr>
          <p:cNvCxnSpPr>
            <a:stCxn id="2" idx="1"/>
            <a:endCxn id="17" idx="3"/>
          </p:cNvCxnSpPr>
          <p:nvPr/>
        </p:nvCxnSpPr>
        <p:spPr>
          <a:xfrm flipH="1" flipV="1">
            <a:off x="5403801" y="6368801"/>
            <a:ext cx="274015" cy="34813"/>
          </a:xfrm>
          <a:prstGeom prst="straightConnector1">
            <a:avLst/>
          </a:prstGeom>
          <a:ln>
            <a:solidFill>
              <a:srgbClr val="793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702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759EB-63FA-7B28-D754-3B31621F5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CDD473-BCCE-4D14-4CA4-6A8342B67B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8056" y="253044"/>
                <a:ext cx="4681729" cy="3175955"/>
              </a:xfrm>
            </p:spPr>
            <p:txBody>
              <a:bodyPr/>
              <a:lstStyle/>
              <a:p>
                <a:r>
                  <a:rPr lang="en-US" dirty="0"/>
                  <a:t>Hmmm, even using exact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=0.124528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68971865128</m:t>
                    </m:r>
                  </m:oMath>
                </a14:m>
                <a:r>
                  <a:rPr lang="en-US" dirty="0"/>
                  <a:t>, for substation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gives a different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𝑆𝑢𝑏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𝑆𝑢𝑏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CDD473-BCCE-4D14-4CA4-6A8342B67B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8056" y="253044"/>
                <a:ext cx="4681729" cy="3175955"/>
              </a:xfrm>
              <a:blipFill>
                <a:blip r:embed="rId2"/>
                <a:stretch>
                  <a:fillRect l="-3636" t="-4023" r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BAD5577-591E-015C-6F29-691D083FA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1452" y="632694"/>
            <a:ext cx="5823784" cy="603856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A3D3E8D-7CBC-2E4A-C498-8DA6C52DA228}"/>
              </a:ext>
            </a:extLst>
          </p:cNvPr>
          <p:cNvCxnSpPr>
            <a:cxnSpLocks/>
            <a:stCxn id="6" idx="1"/>
            <a:endCxn id="3" idx="2"/>
          </p:cNvCxnSpPr>
          <p:nvPr/>
        </p:nvCxnSpPr>
        <p:spPr>
          <a:xfrm flipH="1" flipV="1">
            <a:off x="2788921" y="3428999"/>
            <a:ext cx="2912531" cy="2138294"/>
          </a:xfrm>
          <a:prstGeom prst="straightConnector1">
            <a:avLst/>
          </a:prstGeom>
          <a:ln>
            <a:solidFill>
              <a:srgbClr val="411B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8BCE801-37AB-53A8-480A-2228B91F5754}"/>
              </a:ext>
            </a:extLst>
          </p:cNvPr>
          <p:cNvSpPr/>
          <p:nvPr/>
        </p:nvSpPr>
        <p:spPr>
          <a:xfrm>
            <a:off x="5701452" y="5452993"/>
            <a:ext cx="5679032" cy="228600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385D1D-28BD-1706-D95E-6C1A2EE7E004}"/>
              </a:ext>
            </a:extLst>
          </p:cNvPr>
          <p:cNvSpPr/>
          <p:nvPr/>
        </p:nvSpPr>
        <p:spPr>
          <a:xfrm>
            <a:off x="5677816" y="6289314"/>
            <a:ext cx="5775044" cy="228600"/>
          </a:xfrm>
          <a:prstGeom prst="rect">
            <a:avLst/>
          </a:prstGeom>
          <a:solidFill>
            <a:srgbClr val="FF6727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A7266A-D4D4-93E3-2E55-4909C3473F56}"/>
              </a:ext>
            </a:extLst>
          </p:cNvPr>
          <p:cNvCxnSpPr>
            <a:cxnSpLocks/>
            <a:stCxn id="2" idx="1"/>
            <a:endCxn id="3" idx="2"/>
          </p:cNvCxnSpPr>
          <p:nvPr/>
        </p:nvCxnSpPr>
        <p:spPr>
          <a:xfrm flipH="1" flipV="1">
            <a:off x="2788921" y="3428999"/>
            <a:ext cx="2888895" cy="2974615"/>
          </a:xfrm>
          <a:prstGeom prst="straightConnector1">
            <a:avLst/>
          </a:prstGeom>
          <a:ln>
            <a:solidFill>
              <a:srgbClr val="793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332859-B921-3DB3-3987-AA516DBA0140}"/>
                  </a:ext>
                </a:extLst>
              </p:cNvPr>
              <p:cNvSpPr/>
              <p:nvPr/>
            </p:nvSpPr>
            <p:spPr>
              <a:xfrm>
                <a:off x="178989" y="5165838"/>
                <a:ext cx="5212993" cy="540903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OpenDSS simulation where Substation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has been assigned the angle from the Generator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simulation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332859-B921-3DB3-3987-AA516DBA0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89" y="5165838"/>
                <a:ext cx="5212993" cy="540903"/>
              </a:xfrm>
              <a:prstGeom prst="rect">
                <a:avLst/>
              </a:prstGeom>
              <a:blipFill>
                <a:blip r:embed="rId4"/>
                <a:stretch>
                  <a:fillRect t="-13187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AD10D9C-FC33-AAEE-2ABE-AB3032D3E759}"/>
                  </a:ext>
                </a:extLst>
              </p:cNvPr>
              <p:cNvSpPr/>
              <p:nvPr/>
            </p:nvSpPr>
            <p:spPr>
              <a:xfrm>
                <a:off x="190808" y="6066345"/>
                <a:ext cx="5212993" cy="604911"/>
              </a:xfrm>
              <a:prstGeom prst="rect">
                <a:avLst/>
              </a:prstGeom>
              <a:solidFill>
                <a:srgbClr val="793A2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OpenDSS simulation where Substation 2 is converted a Generator with same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as BFM-NL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AD10D9C-FC33-AAEE-2ABE-AB3032D3E7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08" y="6066345"/>
                <a:ext cx="5212993" cy="604911"/>
              </a:xfrm>
              <a:prstGeom prst="rect">
                <a:avLst/>
              </a:prstGeom>
              <a:blipFill>
                <a:blip r:embed="rId5"/>
                <a:stretch>
                  <a:fillRect l="-817" t="-6931" r="-1634" b="-17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634247-8D5C-6C57-C440-53ECE865BBA1}"/>
              </a:ext>
            </a:extLst>
          </p:cNvPr>
          <p:cNvCxnSpPr>
            <a:stCxn id="6" idx="1"/>
            <a:endCxn id="16" idx="3"/>
          </p:cNvCxnSpPr>
          <p:nvPr/>
        </p:nvCxnSpPr>
        <p:spPr>
          <a:xfrm flipH="1" flipV="1">
            <a:off x="5391982" y="5436290"/>
            <a:ext cx="309470" cy="131003"/>
          </a:xfrm>
          <a:prstGeom prst="straightConnector1">
            <a:avLst/>
          </a:prstGeom>
          <a:ln>
            <a:solidFill>
              <a:srgbClr val="411B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D8D46E7-E055-8677-D7EA-1892C9EB67C2}"/>
              </a:ext>
            </a:extLst>
          </p:cNvPr>
          <p:cNvCxnSpPr>
            <a:stCxn id="2" idx="1"/>
            <a:endCxn id="17" idx="3"/>
          </p:cNvCxnSpPr>
          <p:nvPr/>
        </p:nvCxnSpPr>
        <p:spPr>
          <a:xfrm flipH="1" flipV="1">
            <a:off x="5403801" y="6368801"/>
            <a:ext cx="274015" cy="34813"/>
          </a:xfrm>
          <a:prstGeom prst="straightConnector1">
            <a:avLst/>
          </a:prstGeom>
          <a:ln>
            <a:solidFill>
              <a:srgbClr val="793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798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6B4D6F-75DE-B028-512D-A55440CCBC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Multiple Sources =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IN" dirty="0"/>
                  <a:t> Substations*</a:t>
                </a:r>
                <a:br>
                  <a:rPr lang="en-IN" dirty="0"/>
                </a:br>
                <a:r>
                  <a:rPr lang="en-IN" sz="3600" dirty="0"/>
                  <a:t>Network =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IN" sz="3600" dirty="0"/>
                  <a:t> Substations +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IN" sz="3600" dirty="0"/>
                  <a:t> Branches +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3600" dirty="0"/>
                  <a:t> Load*</a:t>
                </a:r>
                <a:br>
                  <a:rPr lang="en-IN" sz="3600" dirty="0"/>
                </a:br>
                <a:r>
                  <a:rPr lang="en-IN" sz="1800" dirty="0"/>
                  <a:t>(*for now..)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6B4D6F-75DE-B028-512D-A55440CCBC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25" t="-17536" b="-10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571C1E-5ED2-FEDF-6FA7-6D8DF7153C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6045490" cy="4286531"/>
              </a:xfrm>
            </p:spPr>
            <p:txBody>
              <a:bodyPr/>
              <a:lstStyle/>
              <a:p>
                <a:r>
                  <a:rPr lang="en-IN" dirty="0"/>
                  <a:t>Problem: Given a network with two substations with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∠0°</m:t>
                    </m:r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IN" dirty="0"/>
                  <a:t>:</a:t>
                </a:r>
              </a:p>
              <a:p>
                <a:r>
                  <a:rPr lang="en-IN" dirty="0"/>
                  <a:t>Determine the optimal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dirty="0"/>
                  <a:t> for any given objective function, say cost of substation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𝑆𝑢𝑏𝑠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𝑆𝑢𝑏𝑠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  <a:r>
                  <a:rPr lang="en-IN" dirty="0" err="1"/>
                  <a:t>s.t.</a:t>
                </a:r>
                <a:r>
                  <a:rPr lang="en-IN" dirty="0"/>
                  <a:t> other usual constraints of an active distribution network and </a:t>
                </a:r>
                <a:r>
                  <a:rPr lang="en-IN" b="1" dirty="0"/>
                  <a:t>NO backflow</a:t>
                </a:r>
                <a:r>
                  <a:rPr lang="en-IN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571C1E-5ED2-FEDF-6FA7-6D8DF7153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6045490" cy="4286531"/>
              </a:xfrm>
              <a:blipFill>
                <a:blip r:embed="rId3"/>
                <a:stretch>
                  <a:fillRect l="-2817" t="-2979" r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936387-36D7-A2C9-7FBA-3BBBC9442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068" y="2778127"/>
            <a:ext cx="2514951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4325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217</TotalTime>
  <Words>840</Words>
  <Application>Microsoft Office PowerPoint</Application>
  <PresentationFormat>Widescreen</PresentationFormat>
  <Paragraphs>46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Cambria Math</vt:lpstr>
      <vt:lpstr>Corbel</vt:lpstr>
      <vt:lpstr>1_Office Theme</vt:lpstr>
      <vt:lpstr>Office Theme</vt:lpstr>
      <vt:lpstr>Multiple Source Optimal Power Flow</vt:lpstr>
      <vt:lpstr>PowerPoint Presentation</vt:lpstr>
      <vt:lpstr>PowerPoint Presentation</vt:lpstr>
      <vt:lpstr>PowerPoint Presentation</vt:lpstr>
      <vt:lpstr>Latest slides here.  Previous slides may follow.</vt:lpstr>
      <vt:lpstr>PowerPoint Presentation</vt:lpstr>
      <vt:lpstr>PowerPoint Presentation</vt:lpstr>
      <vt:lpstr>PowerPoint Presentation</vt:lpstr>
      <vt:lpstr>Multiple Sources = 2 Substations* Network = 2 Substations + 2 Branches + 1 Load* (*for now..)</vt:lpstr>
      <vt:lpstr>Optimization using BFM-NL</vt:lpstr>
      <vt:lpstr>Optimization using BFM-NL</vt:lpstr>
      <vt:lpstr>Optimization using BFM-NL</vt:lpstr>
      <vt:lpstr>PowerPoint Presentation</vt:lpstr>
      <vt:lpstr>Given some papers by Subho to read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Jha, Aryan Ritwajeet</dc:creator>
  <cp:lastModifiedBy>Jha, Aryan Ritwajeet</cp:lastModifiedBy>
  <cp:revision>1</cp:revision>
  <dcterms:created xsi:type="dcterms:W3CDTF">2025-09-09T10:18:42Z</dcterms:created>
  <dcterms:modified xsi:type="dcterms:W3CDTF">2025-10-24T23:00:39Z</dcterms:modified>
</cp:coreProperties>
</file>